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23"/>
  </p:notesMasterIdLst>
  <p:sldIdLst>
    <p:sldId id="256" r:id="rId3"/>
    <p:sldId id="257" r:id="rId4"/>
    <p:sldId id="258" r:id="rId5"/>
    <p:sldId id="259" r:id="rId6"/>
    <p:sldId id="272" r:id="rId7"/>
    <p:sldId id="260" r:id="rId8"/>
    <p:sldId id="261" r:id="rId9"/>
    <p:sldId id="273" r:id="rId10"/>
    <p:sldId id="265" r:id="rId11"/>
    <p:sldId id="269" r:id="rId12"/>
    <p:sldId id="262" r:id="rId13"/>
    <p:sldId id="266" r:id="rId14"/>
    <p:sldId id="274" r:id="rId15"/>
    <p:sldId id="275" r:id="rId16"/>
    <p:sldId id="263" r:id="rId17"/>
    <p:sldId id="267" r:id="rId18"/>
    <p:sldId id="270" r:id="rId19"/>
    <p:sldId id="271" r:id="rId20"/>
    <p:sldId id="268" r:id="rId21"/>
    <p:sldId id="26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94660"/>
  </p:normalViewPr>
  <p:slideViewPr>
    <p:cSldViewPr>
      <p:cViewPr varScale="1">
        <p:scale>
          <a:sx n="69" d="100"/>
          <a:sy n="69" d="100"/>
        </p:scale>
        <p:origin x="-142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5C69FF-B170-4924-BFB5-FBABE3A5DDE3}" type="datetimeFigureOut">
              <a:rPr lang="en-US" smtClean="0"/>
              <a:pPr/>
              <a:t>2/17/2012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E11D9E-EA1D-4707-A99E-AF8D402CBE5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p:spPr>
      </p:sp>
      <p:sp>
        <p:nvSpPr>
          <p:cNvPr id="92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display to the audience to show them how they will vote on your polls in your presentation. You can remove this slide if you like or if the audience is already comfortable with texting and/or voting with Poll Everywhere.</a:t>
            </a:r>
          </a:p>
          <a:p>
            <a:pPr>
              <a:spcBef>
                <a:spcPct val="0"/>
              </a:spcBef>
            </a:pPr>
            <a:endParaRPr lang="en-US" dirty="0" smtClean="0"/>
          </a:p>
          <a:p>
            <a:pPr>
              <a:spcBef>
                <a:spcPct val="0"/>
              </a:spcBef>
            </a:pPr>
            <a:r>
              <a:rPr lang="en-US" dirty="0" smtClean="0"/>
              <a:t>Sample Oral Instructions:</a:t>
            </a:r>
          </a:p>
          <a:p>
            <a:pPr>
              <a:spcBef>
                <a:spcPct val="0"/>
              </a:spcBef>
            </a:pPr>
            <a:r>
              <a:rPr lang="en-US" i="1" dirty="0" smtClean="0"/>
              <a:t>Ladies and gentlemen</a:t>
            </a:r>
            <a:r>
              <a:rPr lang="en-US" dirty="0" smtClean="0"/>
              <a:t>, throughout today’s meeting we’re going to engage in some audience polling to find out what you’re thinking, what you’re up to and what you know. Now I’m going to ask for your opinion. We’re going to use your phones to do some audience voting just like on American Idol.</a:t>
            </a:r>
          </a:p>
          <a:p>
            <a:pPr>
              <a:spcBef>
                <a:spcPct val="0"/>
              </a:spcBef>
            </a:pPr>
            <a:endParaRPr lang="en-US" dirty="0" smtClean="0"/>
          </a:p>
          <a:p>
            <a:pPr>
              <a:spcBef>
                <a:spcPct val="0"/>
              </a:spcBef>
            </a:pPr>
            <a:r>
              <a:rPr lang="en-US" dirty="0" smtClean="0"/>
              <a:t>So please take out your cell phones, but remember to leave them on silent. You can participate by sending a text message.</a:t>
            </a:r>
          </a:p>
          <a:p>
            <a:pPr>
              <a:spcBef>
                <a:spcPct val="0"/>
              </a:spcBef>
            </a:pPr>
            <a:endParaRPr lang="en-US" dirty="0" smtClean="0"/>
          </a:p>
          <a:p>
            <a:pPr>
              <a:spcBef>
                <a:spcPct val="0"/>
              </a:spcBef>
            </a:pPr>
            <a:r>
              <a:rPr lang="en-US" dirty="0" smtClean="0"/>
              <a:t>This is a just standard rate text message, so it may be free for you, or up to twenty cents on some carriers if you do not have a text messaging plan. The service we are using is serious about privacy. I cannot see your phone numbers, and you’ll never receive follow-up text messages outside this presentation. There’s only one thing worse than email spam – and that’s text message spam because you have to pay to receive it!</a:t>
            </a:r>
          </a:p>
        </p:txBody>
      </p:sp>
      <p:sp>
        <p:nvSpPr>
          <p:cNvPr id="92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1DAEECA-94BD-4E07-8291-2646029F1EB5}" type="slidenum">
              <a:rPr lang="en-US"/>
              <a:pPr fontAlgn="base">
                <a:spcBef>
                  <a:spcPct val="0"/>
                </a:spcBef>
                <a:spcAft>
                  <a:spcPct val="0"/>
                </a:spcAft>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0" y="1447800"/>
            <a:ext cx="3352800" cy="5410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0"/>
            <a:ext cx="9144000" cy="14478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C:\Documents and Settings\PresPRO\Desktop\June 2007 temps\PPP_XBUSI_TLE_TECHNO_TILES.png"/>
          <p:cNvPicPr>
            <a:picLocks noChangeAspect="1" noChangeArrowheads="1"/>
          </p:cNvPicPr>
          <p:nvPr userDrawn="1"/>
        </p:nvPicPr>
        <p:blipFill>
          <a:blip r:embed="rId2" cstate="print"/>
          <a:srcRect/>
          <a:stretch>
            <a:fillRect/>
          </a:stretch>
        </p:blipFill>
        <p:spPr bwMode="auto">
          <a:xfrm>
            <a:off x="0" y="0"/>
            <a:ext cx="9144001" cy="6858000"/>
          </a:xfrm>
          <a:prstGeom prst="rect">
            <a:avLst/>
          </a:prstGeom>
          <a:noFill/>
        </p:spPr>
      </p:pic>
      <p:sp>
        <p:nvSpPr>
          <p:cNvPr id="2" name="Title 1"/>
          <p:cNvSpPr>
            <a:spLocks noGrp="1"/>
          </p:cNvSpPr>
          <p:nvPr>
            <p:ph type="ctrTitle"/>
          </p:nvPr>
        </p:nvSpPr>
        <p:spPr>
          <a:xfrm>
            <a:off x="228600" y="209553"/>
            <a:ext cx="8686800" cy="1162048"/>
          </a:xfrm>
        </p:spPr>
        <p:txBody>
          <a:bodyPr/>
          <a:lstStyle/>
          <a:p>
            <a:r>
              <a:rPr lang="en-US" smtClean="0"/>
              <a:t>Click to edit Master title style</a:t>
            </a:r>
            <a:endParaRPr lang="en-US"/>
          </a:p>
        </p:txBody>
      </p:sp>
      <p:sp>
        <p:nvSpPr>
          <p:cNvPr id="3" name="Subtitle 2"/>
          <p:cNvSpPr>
            <a:spLocks noGrp="1"/>
          </p:cNvSpPr>
          <p:nvPr>
            <p:ph type="subTitle" idx="1"/>
          </p:nvPr>
        </p:nvSpPr>
        <p:spPr>
          <a:xfrm>
            <a:off x="228600" y="1905000"/>
            <a:ext cx="2438400" cy="4572000"/>
          </a:xfrm>
        </p:spPr>
        <p:txBody>
          <a:bodyPr anchor="ctr" anchorCtr="0"/>
          <a:lstStyle>
            <a:lvl1pPr marL="0" indent="0" algn="ctr">
              <a:buNone/>
              <a:defRPr b="1">
                <a:solidFill>
                  <a:schemeClr val="bg1"/>
                </a:solidFill>
                <a:effectLst>
                  <a:reflection blurRad="6350" stA="55000" endA="300" endPos="45500" dir="5400000" sy="-100000" algn="bl" rotWithShape="0"/>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2/17/2012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65C9E1-6621-4182-8902-0F26D3A31514}" type="datetimeFigureOut">
              <a:rPr lang="en-US" smtClean="0"/>
              <a:pPr/>
              <a:t>2/17/2012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65C9E1-6621-4182-8902-0F26D3A31514}" type="datetimeFigureOut">
              <a:rPr lang="en-US" smtClean="0"/>
              <a:pPr/>
              <a:t>2/17/2012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65C9E1-6621-4182-8902-0F26D3A31514}" type="datetimeFigureOut">
              <a:rPr lang="en-US" smtClean="0"/>
              <a:pPr/>
              <a:t>2/17/2012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65C9E1-6621-4182-8902-0F26D3A31514}" type="datetimeFigureOut">
              <a:rPr lang="en-US" smtClean="0"/>
              <a:pPr/>
              <a:t>2/17/2012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transition>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2/17/2012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transition>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2/17/2012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7" name="Rectangle 6"/>
          <p:cNvSpPr/>
          <p:nvPr userDrawn="1"/>
        </p:nvSpPr>
        <p:spPr>
          <a:xfrm>
            <a:off x="0" y="1447800"/>
            <a:ext cx="1524000" cy="5410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0"/>
            <a:ext cx="9144000" cy="14478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C:\Documents and Settings\PresPRO\Desktop\June 2007 temps\PPP_XBUSI_TXT_TECHNO_TILES2.png"/>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2/17/2012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7" name="Rectangle 6"/>
          <p:cNvSpPr/>
          <p:nvPr userDrawn="1"/>
        </p:nvSpPr>
        <p:spPr>
          <a:xfrm>
            <a:off x="0" y="1447800"/>
            <a:ext cx="1524000" cy="5410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0"/>
            <a:ext cx="9144000" cy="14478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C:\Documents and Settings\PresPRO\Desktop\June 2007 temps\PPP_XBUSI_TXT_TECHNO_TILES.png"/>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2/17/2012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2_Title and Content">
    <p:spTree>
      <p:nvGrpSpPr>
        <p:cNvPr id="1" name=""/>
        <p:cNvGrpSpPr/>
        <p:nvPr/>
      </p:nvGrpSpPr>
      <p:grpSpPr>
        <a:xfrm>
          <a:off x="0" y="0"/>
          <a:ext cx="0" cy="0"/>
          <a:chOff x="0" y="0"/>
          <a:chExt cx="0" cy="0"/>
        </a:xfrm>
      </p:grpSpPr>
      <p:sp>
        <p:nvSpPr>
          <p:cNvPr id="7" name="Rectangle 6"/>
          <p:cNvSpPr/>
          <p:nvPr userDrawn="1"/>
        </p:nvSpPr>
        <p:spPr>
          <a:xfrm>
            <a:off x="0" y="1447800"/>
            <a:ext cx="1524000" cy="5410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0"/>
            <a:ext cx="9144000" cy="14478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C:\Documents and Settings\PresPRO\Desktop\June 2007 temps\PPP_XBUSI_TXT_TECHNO_TILES3.png"/>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2/17/2012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3_Title and Content">
    <p:spTree>
      <p:nvGrpSpPr>
        <p:cNvPr id="1" name=""/>
        <p:cNvGrpSpPr/>
        <p:nvPr/>
      </p:nvGrpSpPr>
      <p:grpSpPr>
        <a:xfrm>
          <a:off x="0" y="0"/>
          <a:ext cx="0" cy="0"/>
          <a:chOff x="0" y="0"/>
          <a:chExt cx="0" cy="0"/>
        </a:xfrm>
      </p:grpSpPr>
      <p:sp>
        <p:nvSpPr>
          <p:cNvPr id="7" name="Rectangle 6"/>
          <p:cNvSpPr/>
          <p:nvPr userDrawn="1"/>
        </p:nvSpPr>
        <p:spPr>
          <a:xfrm>
            <a:off x="0" y="1447800"/>
            <a:ext cx="1524000" cy="5410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0"/>
            <a:ext cx="9144000" cy="14478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3" descr="C:\Documents and Settings\PresPRO\Desktop\June 2007 temps\PPP_XBUSI_TXT_TECHNO_TILES4.png"/>
          <p:cNvPicPr>
            <a:picLocks noChangeAspect="1" noChangeArrowheads="1"/>
          </p:cNvPicPr>
          <p:nvPr userDrawn="1"/>
        </p:nvPicPr>
        <p:blipFill>
          <a:blip r:embed="rId2" cstate="print"/>
          <a:srcRect/>
          <a:stretch>
            <a:fillRect/>
          </a:stretch>
        </p:blipFill>
        <p:spPr bwMode="auto">
          <a:xfrm>
            <a:off x="0" y="1"/>
            <a:ext cx="9144000" cy="6857999"/>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2/17/2012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2/17/2012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65C9E1-6621-4182-8902-0F26D3A31514}" type="datetimeFigureOut">
              <a:rPr lang="en-US" smtClean="0"/>
              <a:pPr/>
              <a:t>2/17/2012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365C9E1-6621-4182-8902-0F26D3A31514}" type="datetimeFigureOut">
              <a:rPr lang="en-US" smtClean="0"/>
              <a:pPr/>
              <a:t>2/17/2012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365C9E1-6621-4182-8902-0F26D3A31514}" type="datetimeFigureOut">
              <a:rPr lang="en-US" smtClean="0"/>
              <a:pPr/>
              <a:t>2/17/2012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447800"/>
            <a:ext cx="1524000" cy="5410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sp>
        <p:nvSpPr>
          <p:cNvPr id="8" name="Rectangle 7"/>
          <p:cNvSpPr/>
          <p:nvPr/>
        </p:nvSpPr>
        <p:spPr>
          <a:xfrm>
            <a:off x="0" y="0"/>
            <a:ext cx="9144000" cy="14478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pic>
        <p:nvPicPr>
          <p:cNvPr id="9" name="Picture 3" descr="C:\Documents and Settings\PresPRO\Desktop\June 2007 temps\PPP_XBUSI_TXT_TECHNO_TILES4.png"/>
          <p:cNvPicPr>
            <a:picLocks noChangeAspect="1" noChangeArrowheads="1"/>
          </p:cNvPicPr>
          <p:nvPr/>
        </p:nvPicPr>
        <p:blipFill>
          <a:blip r:embed="rId17" cstate="print"/>
          <a:stretch>
            <a:fillRect/>
          </a:stretch>
        </p:blipFill>
        <p:spPr bwMode="auto">
          <a:xfrm>
            <a:off x="1" y="1"/>
            <a:ext cx="9143997" cy="6857999"/>
          </a:xfrm>
          <a:prstGeom prst="rect">
            <a:avLst/>
          </a:prstGeom>
          <a:noFill/>
        </p:spPr>
      </p:pic>
      <p:sp>
        <p:nvSpPr>
          <p:cNvPr id="10" name="Rectangle 9"/>
          <p:cNvSpPr/>
          <p:nvPr/>
        </p:nvSpPr>
        <p:spPr>
          <a:xfrm>
            <a:off x="1466848" y="1447800"/>
            <a:ext cx="152400" cy="541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sp>
        <p:nvSpPr>
          <p:cNvPr id="2" name="Title Placeholder 1"/>
          <p:cNvSpPr>
            <a:spLocks noGrp="1"/>
          </p:cNvSpPr>
          <p:nvPr>
            <p:ph type="title"/>
          </p:nvPr>
        </p:nvSpPr>
        <p:spPr>
          <a:xfrm>
            <a:off x="457200" y="228600"/>
            <a:ext cx="8229600" cy="762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524000" y="1676400"/>
            <a:ext cx="7162800" cy="44497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cs typeface="Arial" pitchFamily="34" charset="0"/>
              </a:defRPr>
            </a:lvl1pPr>
          </a:lstStyle>
          <a:p>
            <a:fld id="{E365C9E1-6621-4182-8902-0F26D3A31514}" type="datetimeFigureOut">
              <a:rPr lang="en-US" smtClean="0"/>
              <a:pPr/>
              <a:t>2/17/2012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cs typeface="Arial"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cs typeface="Arial" pitchFamily="34" charset="0"/>
              </a:defRPr>
            </a:lvl1pPr>
          </a:lstStyle>
          <a:p>
            <a:fld id="{9242A718-4B6A-426C-87B0-EDD8B353F2B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63"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transition>
    <p:random/>
  </p:transition>
  <p:txStyles>
    <p:titleStyle>
      <a:lvl1pPr algn="ctr" defTabSz="914400" rtl="0" eaLnBrk="1" latinLnBrk="0" hangingPunct="1">
        <a:spcBef>
          <a:spcPct val="0"/>
        </a:spcBef>
        <a:buNone/>
        <a:defRPr sz="4400" b="1" kern="1200">
          <a:solidFill>
            <a:schemeClr val="bg1"/>
          </a:solidFill>
          <a:effectLst>
            <a:reflection blurRad="6350" stA="55000" endA="300" endPos="45500" dir="5400000" sy="-100000" algn="bl" rotWithShape="0"/>
          </a:effectLst>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hyperlink" Target="http://www.wordle.net/" TargetMode="External"/><Relationship Id="rId7" Type="http://schemas.openxmlformats.org/officeDocument/2006/relationships/hyperlink" Target="http://www.tagxedo.com/" TargetMode="External"/><Relationship Id="rId2" Type="http://schemas.openxmlformats.org/officeDocument/2006/relationships/hyperlink" Target="http://www.polleverywhere.com/" TargetMode="External"/><Relationship Id="rId1" Type="http://schemas.openxmlformats.org/officeDocument/2006/relationships/slideLayout" Target="../slideLayouts/slideLayout7.xml"/><Relationship Id="rId6" Type="http://schemas.openxmlformats.org/officeDocument/2006/relationships/slide" Target="slide13.xml"/><Relationship Id="rId5" Type="http://schemas.openxmlformats.org/officeDocument/2006/relationships/hyperlink" Target="http://www.worditout.com/" TargetMode="External"/><Relationship Id="rId4" Type="http://schemas.openxmlformats.org/officeDocument/2006/relationships/slide" Target="slide12.xml"/><Relationship Id="rId9" Type="http://schemas.openxmlformats.org/officeDocument/2006/relationships/hyperlink" Target="http://www.storybird.com/"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hyperlink" Target="http://museumbox.e2bn.org/" TargetMode="External"/><Relationship Id="rId3" Type="http://schemas.openxmlformats.org/officeDocument/2006/relationships/hyperlink" Target="http://www.collaborizeclassroom.com/features" TargetMode="External"/><Relationship Id="rId7" Type="http://schemas.openxmlformats.org/officeDocument/2006/relationships/slide" Target="slide16.xml"/><Relationship Id="rId2" Type="http://schemas.openxmlformats.org/officeDocument/2006/relationships/hyperlink" Target="http://www.edmodo.com/" TargetMode="External"/><Relationship Id="rId1" Type="http://schemas.openxmlformats.org/officeDocument/2006/relationships/slideLayout" Target="../slideLayouts/slideLayout7.xml"/><Relationship Id="rId6" Type="http://schemas.openxmlformats.org/officeDocument/2006/relationships/hyperlink" Target="https://bubbl.us/" TargetMode="External"/><Relationship Id="rId5" Type="http://schemas.openxmlformats.org/officeDocument/2006/relationships/hyperlink" Target="http://www.makebeliefscomix.com/" TargetMode="External"/><Relationship Id="rId4" Type="http://schemas.openxmlformats.org/officeDocument/2006/relationships/hyperlink" Target="http://www.glogster.com/"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www.techsmith.com/jing/" TargetMode="External"/><Relationship Id="rId2" Type="http://schemas.openxmlformats.org/officeDocument/2006/relationships/hyperlink" Target="http://www.audacity.com/"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creencast.com/t/8xLFmMoT" TargetMode="External"/><Relationship Id="rId2" Type="http://schemas.openxmlformats.org/officeDocument/2006/relationships/hyperlink" Target="http://www.techsmith.com-/"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englishcompanion.ning.com/"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www.youtube.com/watch?v=KN11ZoDJXD4&amp;feature=player_embedded"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mscodysclass.wikispaces.com/"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blabberize.com/" TargetMode="External"/><Relationship Id="rId7" Type="http://schemas.openxmlformats.org/officeDocument/2006/relationships/image" Target="../media/image7.jpeg"/><Relationship Id="rId2" Type="http://schemas.openxmlformats.org/officeDocument/2006/relationships/hyperlink" Target="http://www.voki.com/" TargetMode="External"/><Relationship Id="rId1" Type="http://schemas.openxmlformats.org/officeDocument/2006/relationships/slideLayout" Target="../slideLayouts/slideLayout4.xml"/><Relationship Id="rId6" Type="http://schemas.openxmlformats.org/officeDocument/2006/relationships/hyperlink" Target="http://www.fodey.com/generators/newspaper/snippet.asp" TargetMode="External"/><Relationship Id="rId5" Type="http://schemas.openxmlformats.org/officeDocument/2006/relationships/hyperlink" Target="http://www.wallwisher.com/wall/codya1" TargetMode="External"/><Relationship Id="rId4" Type="http://schemas.openxmlformats.org/officeDocument/2006/relationships/hyperlink" Target="http://www.wallwisher.com/"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ngrams.googlelabs.com/"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hyperlink" Target="http://wv.kyschools.us/students/middleschool/eighth/cody/Pages/default.aspx" TargetMode="Externa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hyperlink" Target="http://www.polleverywhere.com/" TargetMode="External"/><Relationship Id="rId1" Type="http://schemas.openxmlformats.org/officeDocument/2006/relationships/slideLayout" Target="../slideLayouts/slideLayout6.xml"/><Relationship Id="rId5" Type="http://schemas.openxmlformats.org/officeDocument/2006/relationships/slide" Target="slide10.xml"/><Relationship Id="rId4" Type="http://schemas.openxmlformats.org/officeDocument/2006/relationships/hyperlink" Target="http://www.studyboost.com/"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Web 2.0 for Classroom Teachers </a:t>
            </a:r>
            <a:endParaRPr lang="en-US" dirty="0"/>
          </a:p>
        </p:txBody>
      </p:sp>
      <p:sp>
        <p:nvSpPr>
          <p:cNvPr id="3" name="Subtitle 2"/>
          <p:cNvSpPr>
            <a:spLocks noGrp="1"/>
          </p:cNvSpPr>
          <p:nvPr>
            <p:ph type="subTitle" idx="1"/>
          </p:nvPr>
        </p:nvSpPr>
        <p:spPr>
          <a:xfrm>
            <a:off x="228600" y="1524000"/>
            <a:ext cx="2438400" cy="4953000"/>
          </a:xfrm>
        </p:spPr>
        <p:txBody>
          <a:bodyPr>
            <a:normAutofit fontScale="92500"/>
          </a:bodyPr>
          <a:lstStyle/>
          <a:p>
            <a:r>
              <a:rPr lang="en-US" sz="1800" dirty="0" smtClean="0"/>
              <a:t>Amy Cody </a:t>
            </a:r>
          </a:p>
          <a:p>
            <a:endParaRPr lang="en-US" sz="1800" dirty="0" smtClean="0"/>
          </a:p>
          <a:p>
            <a:r>
              <a:rPr lang="en-US" sz="1800" dirty="0" smtClean="0"/>
              <a:t>Educator- Walton-Verona Middle School- 12 years</a:t>
            </a:r>
          </a:p>
          <a:p>
            <a:endParaRPr lang="en-US" sz="1800" dirty="0" smtClean="0"/>
          </a:p>
          <a:p>
            <a:r>
              <a:rPr lang="en-US" sz="1800" dirty="0" smtClean="0"/>
              <a:t>Facilitator and course Designer- E-learning KY- Office of Next Generation Learners</a:t>
            </a:r>
          </a:p>
          <a:p>
            <a:endParaRPr lang="en-US" sz="1800" dirty="0" smtClean="0"/>
          </a:p>
          <a:p>
            <a:r>
              <a:rPr lang="en-US" sz="1800" dirty="0" smtClean="0"/>
              <a:t>Teaching Assistant- Ashford University (online classes) </a:t>
            </a:r>
          </a:p>
          <a:p>
            <a:endParaRPr lang="en-US" sz="1800" dirty="0" smtClean="0"/>
          </a:p>
          <a:p>
            <a:r>
              <a:rPr lang="en-US" sz="1800" dirty="0" smtClean="0"/>
              <a:t>National Board Certified – EA/ELA</a:t>
            </a:r>
          </a:p>
          <a:p>
            <a:endParaRPr lang="en-US" sz="1800" dirty="0"/>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Boost Snapshot-</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533400" y="1219200"/>
            <a:ext cx="8458200" cy="5181600"/>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722313" y="1676400"/>
            <a:ext cx="7772400" cy="4495801"/>
          </a:xfrm>
        </p:spPr>
        <p:txBody>
          <a:bodyPr>
            <a:normAutofit/>
          </a:bodyPr>
          <a:lstStyle/>
          <a:p>
            <a:pPr algn="ctr"/>
            <a:endParaRPr lang="en-US" sz="3200" dirty="0" smtClean="0">
              <a:hlinkClick r:id="rId2"/>
            </a:endParaRPr>
          </a:p>
          <a:p>
            <a:pPr algn="ctr"/>
            <a:r>
              <a:rPr lang="en-US" sz="3200" dirty="0" smtClean="0">
                <a:hlinkClick r:id="rId3"/>
              </a:rPr>
              <a:t>www.wordle.net</a:t>
            </a:r>
            <a:r>
              <a:rPr lang="en-US" sz="3200" dirty="0" smtClean="0"/>
              <a:t>     </a:t>
            </a:r>
            <a:r>
              <a:rPr lang="en-US" sz="3200" dirty="0" smtClean="0">
                <a:hlinkClick r:id="rId4" action="ppaction://hlinksldjump"/>
              </a:rPr>
              <a:t>XX</a:t>
            </a:r>
            <a:endParaRPr lang="en-US" sz="3200" dirty="0" smtClean="0"/>
          </a:p>
          <a:p>
            <a:pPr algn="ctr"/>
            <a:r>
              <a:rPr lang="en-US" sz="3200" dirty="0" smtClean="0">
                <a:hlinkClick r:id="rId5"/>
              </a:rPr>
              <a:t>www.worditout.com</a:t>
            </a:r>
            <a:r>
              <a:rPr lang="en-US" sz="3200" dirty="0" smtClean="0"/>
              <a:t>  </a:t>
            </a:r>
            <a:r>
              <a:rPr lang="en-US" sz="3200" dirty="0" smtClean="0">
                <a:hlinkClick r:id="rId6" action="ppaction://hlinksldjump"/>
              </a:rPr>
              <a:t>XX</a:t>
            </a:r>
            <a:endParaRPr lang="en-US" sz="3200" dirty="0" smtClean="0"/>
          </a:p>
          <a:p>
            <a:pPr algn="ctr"/>
            <a:r>
              <a:rPr lang="en-US" sz="3200" dirty="0" smtClean="0">
                <a:hlinkClick r:id="rId7"/>
              </a:rPr>
              <a:t>www.tagxedo.com</a:t>
            </a:r>
            <a:r>
              <a:rPr lang="en-US" sz="3200" dirty="0" smtClean="0"/>
              <a:t>  </a:t>
            </a:r>
            <a:r>
              <a:rPr lang="en-US" sz="3200" dirty="0" smtClean="0">
                <a:hlinkClick r:id="rId8" action="ppaction://hlinksldjump"/>
              </a:rPr>
              <a:t>XX</a:t>
            </a:r>
            <a:endParaRPr lang="en-US" sz="3200" dirty="0" smtClean="0"/>
          </a:p>
          <a:p>
            <a:pPr algn="ctr"/>
            <a:r>
              <a:rPr lang="en-US" sz="3200" dirty="0" smtClean="0">
                <a:hlinkClick r:id="rId9"/>
              </a:rPr>
              <a:t>www.storybird.com</a:t>
            </a:r>
            <a:endParaRPr lang="en-US" sz="3200" dirty="0" smtClean="0"/>
          </a:p>
          <a:p>
            <a:pPr algn="ctr"/>
            <a:endParaRPr lang="en-US" sz="3200" dirty="0" smtClean="0"/>
          </a:p>
          <a:p>
            <a:pPr algn="ctr"/>
            <a:r>
              <a:rPr lang="en-US" sz="3200" dirty="0" smtClean="0"/>
              <a:t>Share out- success with these tools? </a:t>
            </a:r>
          </a:p>
          <a:p>
            <a:endParaRPr lang="en-US" dirty="0"/>
          </a:p>
        </p:txBody>
      </p:sp>
    </p:spTree>
    <p:extLst>
      <p:ext uri="{BB962C8B-B14F-4D97-AF65-F5344CB8AC3E}">
        <p14:creationId xmlns="" xmlns:p14="http://schemas.microsoft.com/office/powerpoint/2010/main" val="4256100660"/>
      </p:ext>
    </p:extLst>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Wordle Examples</a:t>
            </a:r>
            <a:endParaRPr lang="en-US" dirty="0"/>
          </a:p>
        </p:txBody>
      </p:sp>
      <p:pic>
        <p:nvPicPr>
          <p:cNvPr id="4" name="Content Placeholder 3" descr="wordle example.png"/>
          <p:cNvPicPr>
            <a:picLocks noGrp="1" noChangeAspect="1"/>
          </p:cNvPicPr>
          <p:nvPr>
            <p:ph idx="1"/>
          </p:nvPr>
        </p:nvPicPr>
        <p:blipFill>
          <a:blip r:embed="rId2" cstate="print"/>
          <a:stretch>
            <a:fillRect/>
          </a:stretch>
        </p:blipFill>
        <p:spPr>
          <a:xfrm>
            <a:off x="152400" y="1524000"/>
            <a:ext cx="3809524" cy="2577778"/>
          </a:xfrm>
        </p:spPr>
      </p:pic>
      <p:pic>
        <p:nvPicPr>
          <p:cNvPr id="5" name="Picture 4" descr="wordle1.jpg"/>
          <p:cNvPicPr>
            <a:picLocks noChangeAspect="1"/>
          </p:cNvPicPr>
          <p:nvPr/>
        </p:nvPicPr>
        <p:blipFill>
          <a:blip r:embed="rId3" cstate="print"/>
          <a:stretch>
            <a:fillRect/>
          </a:stretch>
        </p:blipFill>
        <p:spPr>
          <a:xfrm>
            <a:off x="4800600" y="1828800"/>
            <a:ext cx="3302000" cy="2476500"/>
          </a:xfrm>
          <a:prstGeom prst="rect">
            <a:avLst/>
          </a:prstGeom>
        </p:spPr>
      </p:pic>
      <p:pic>
        <p:nvPicPr>
          <p:cNvPr id="6" name="Picture 5" descr="Wordle ex2.png"/>
          <p:cNvPicPr>
            <a:picLocks noChangeAspect="1"/>
          </p:cNvPicPr>
          <p:nvPr/>
        </p:nvPicPr>
        <p:blipFill>
          <a:blip r:embed="rId4" cstate="print"/>
          <a:stretch>
            <a:fillRect/>
          </a:stretch>
        </p:blipFill>
        <p:spPr>
          <a:xfrm>
            <a:off x="2590800" y="2865411"/>
            <a:ext cx="2601376" cy="3992589"/>
          </a:xfrm>
          <a:prstGeom prst="rect">
            <a:avLst/>
          </a:prstGeom>
        </p:spPr>
      </p:pic>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pic>
        <p:nvPicPr>
          <p:cNvPr id="3074" name="Picture 2"/>
          <p:cNvPicPr>
            <a:picLocks noChangeAspect="1" noChangeArrowheads="1"/>
          </p:cNvPicPr>
          <p:nvPr/>
        </p:nvPicPr>
        <p:blipFill>
          <a:blip r:embed="rId2" cstate="print"/>
          <a:srcRect/>
          <a:stretch>
            <a:fillRect/>
          </a:stretch>
        </p:blipFill>
        <p:spPr bwMode="auto">
          <a:xfrm>
            <a:off x="228600" y="1600200"/>
            <a:ext cx="8915400" cy="4876799"/>
          </a:xfrm>
          <a:prstGeom prst="rect">
            <a:avLst/>
          </a:prstGeom>
          <a:noFill/>
          <a:ln w="9525">
            <a:noFill/>
            <a:miter lim="800000"/>
            <a:headEnd/>
            <a:tailEnd/>
          </a:ln>
        </p:spPr>
      </p:pic>
      <p:sp>
        <p:nvSpPr>
          <p:cNvPr id="5" name="TextBox 4"/>
          <p:cNvSpPr txBox="1"/>
          <p:nvPr/>
        </p:nvSpPr>
        <p:spPr>
          <a:xfrm>
            <a:off x="381000" y="457200"/>
            <a:ext cx="5562600" cy="369332"/>
          </a:xfrm>
          <a:prstGeom prst="rect">
            <a:avLst/>
          </a:prstGeom>
          <a:noFill/>
        </p:spPr>
        <p:txBody>
          <a:bodyPr wrap="square" rtlCol="0">
            <a:spAutoFit/>
          </a:bodyPr>
          <a:lstStyle/>
          <a:p>
            <a:r>
              <a:rPr lang="en-US" b="1" dirty="0" smtClean="0">
                <a:solidFill>
                  <a:schemeClr val="bg2"/>
                </a:solidFill>
              </a:rPr>
              <a:t>Letter from Birmingham Jail- MLK JR. </a:t>
            </a:r>
            <a:endParaRPr lang="en-US" b="1" dirty="0">
              <a:solidFill>
                <a:schemeClr val="bg2"/>
              </a:solidFill>
            </a:endParaRPr>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dirty="0"/>
          </a:p>
        </p:txBody>
      </p:sp>
      <p:pic>
        <p:nvPicPr>
          <p:cNvPr id="4" name="Picture 3" descr="Charolettes web image.jpg"/>
          <p:cNvPicPr>
            <a:picLocks noChangeAspect="1"/>
          </p:cNvPicPr>
          <p:nvPr/>
        </p:nvPicPr>
        <p:blipFill>
          <a:blip r:embed="rId2" cstate="print"/>
          <a:stretch>
            <a:fillRect/>
          </a:stretch>
        </p:blipFill>
        <p:spPr>
          <a:xfrm>
            <a:off x="0" y="993726"/>
            <a:ext cx="9144000" cy="5864274"/>
          </a:xfrm>
          <a:prstGeom prst="rect">
            <a:avLst/>
          </a:prstGeom>
        </p:spPr>
      </p:pic>
      <p:sp>
        <p:nvSpPr>
          <p:cNvPr id="5" name="TextBox 4"/>
          <p:cNvSpPr txBox="1"/>
          <p:nvPr/>
        </p:nvSpPr>
        <p:spPr>
          <a:xfrm>
            <a:off x="1600200" y="381000"/>
            <a:ext cx="6248400" cy="369332"/>
          </a:xfrm>
          <a:prstGeom prst="rect">
            <a:avLst/>
          </a:prstGeom>
          <a:noFill/>
        </p:spPr>
        <p:txBody>
          <a:bodyPr wrap="square" rtlCol="0">
            <a:spAutoFit/>
          </a:bodyPr>
          <a:lstStyle/>
          <a:p>
            <a:pPr algn="ctr"/>
            <a:r>
              <a:rPr lang="en-US" b="1" dirty="0" smtClean="0">
                <a:solidFill>
                  <a:schemeClr val="bg2"/>
                </a:solidFill>
              </a:rPr>
              <a:t>Charlotte’s Web </a:t>
            </a:r>
            <a:endParaRPr lang="en-US" b="1" dirty="0">
              <a:solidFill>
                <a:schemeClr val="bg2"/>
              </a:solidFill>
            </a:endParaRPr>
          </a:p>
        </p:txBody>
      </p:sp>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1981200"/>
            <a:ext cx="7772400" cy="4648199"/>
          </a:xfrm>
        </p:spPr>
        <p:txBody>
          <a:bodyPr>
            <a:normAutofit fontScale="47500" lnSpcReduction="20000"/>
          </a:bodyPr>
          <a:lstStyle/>
          <a:p>
            <a:pPr algn="ctr"/>
            <a:endParaRPr lang="en-US" sz="4000" dirty="0" smtClean="0">
              <a:hlinkClick r:id="rId2"/>
            </a:endParaRPr>
          </a:p>
          <a:p>
            <a:pPr algn="ctr"/>
            <a:endParaRPr lang="en-US" sz="4000" dirty="0" smtClean="0">
              <a:hlinkClick r:id="rId2"/>
            </a:endParaRPr>
          </a:p>
          <a:p>
            <a:pPr algn="ctr"/>
            <a:endParaRPr lang="en-US" sz="4000" dirty="0" smtClean="0">
              <a:hlinkClick r:id="rId2"/>
            </a:endParaRPr>
          </a:p>
          <a:p>
            <a:pPr algn="ctr"/>
            <a:endParaRPr lang="en-US" sz="4000" dirty="0" smtClean="0">
              <a:hlinkClick r:id="rId2"/>
            </a:endParaRPr>
          </a:p>
          <a:p>
            <a:pPr algn="ctr"/>
            <a:endParaRPr lang="en-US" sz="4000" dirty="0" smtClean="0">
              <a:hlinkClick r:id="rId2"/>
            </a:endParaRPr>
          </a:p>
          <a:p>
            <a:pPr algn="ctr"/>
            <a:endParaRPr lang="en-US" sz="4000" dirty="0" smtClean="0">
              <a:hlinkClick r:id="rId2"/>
            </a:endParaRPr>
          </a:p>
          <a:p>
            <a:pPr algn="ctr"/>
            <a:r>
              <a:rPr lang="en-US" sz="5800" dirty="0" smtClean="0">
                <a:hlinkClick r:id="rId2"/>
              </a:rPr>
              <a:t>www.edmodo.com</a:t>
            </a:r>
            <a:endParaRPr lang="en-US" sz="5800" dirty="0" smtClean="0"/>
          </a:p>
          <a:p>
            <a:pPr algn="ctr"/>
            <a:r>
              <a:rPr lang="en-US" sz="5800" dirty="0" smtClean="0">
                <a:hlinkClick r:id="rId3"/>
              </a:rPr>
              <a:t>http://www.collaborizeclassroom.com/features</a:t>
            </a:r>
            <a:r>
              <a:rPr lang="en-US" sz="5800" dirty="0" smtClean="0"/>
              <a:t> </a:t>
            </a:r>
          </a:p>
          <a:p>
            <a:pPr algn="ctr"/>
            <a:r>
              <a:rPr lang="en-US" sz="5800" dirty="0" smtClean="0">
                <a:hlinkClick r:id="rId4"/>
              </a:rPr>
              <a:t>www.glogster.com</a:t>
            </a:r>
            <a:endParaRPr lang="en-US" sz="5800" dirty="0" smtClean="0"/>
          </a:p>
          <a:p>
            <a:pPr algn="ctr"/>
            <a:r>
              <a:rPr lang="en-US" sz="5800" dirty="0" smtClean="0">
                <a:hlinkClick r:id="rId5"/>
              </a:rPr>
              <a:t>http://www.makebeliefscomix.com/</a:t>
            </a:r>
            <a:r>
              <a:rPr lang="en-US" sz="5800" dirty="0" smtClean="0"/>
              <a:t> </a:t>
            </a:r>
          </a:p>
          <a:p>
            <a:pPr algn="ctr"/>
            <a:r>
              <a:rPr lang="en-US" sz="5800" dirty="0" smtClean="0">
                <a:hlinkClick r:id="rId6"/>
              </a:rPr>
              <a:t>https://bubbl.us/</a:t>
            </a:r>
            <a:r>
              <a:rPr lang="en-US" sz="5800" dirty="0" smtClean="0"/>
              <a:t>  </a:t>
            </a:r>
            <a:r>
              <a:rPr lang="en-US" sz="5800" dirty="0" smtClean="0">
                <a:hlinkClick r:id="rId7" action="ppaction://hlinksldjump"/>
              </a:rPr>
              <a:t>XX</a:t>
            </a:r>
            <a:endParaRPr lang="en-US" sz="5800" dirty="0" smtClean="0"/>
          </a:p>
          <a:p>
            <a:pPr algn="ctr"/>
            <a:r>
              <a:rPr lang="en-US" sz="5900" dirty="0" smtClean="0">
                <a:hlinkClick r:id="rId8"/>
              </a:rPr>
              <a:t>http://museumbox.e2bn.org/</a:t>
            </a:r>
            <a:r>
              <a:rPr lang="en-US" sz="5900" dirty="0" smtClean="0"/>
              <a:t> </a:t>
            </a:r>
          </a:p>
          <a:p>
            <a:pPr algn="ctr"/>
            <a:endParaRPr lang="en-US" sz="4000" dirty="0" smtClean="0"/>
          </a:p>
          <a:p>
            <a:pPr algn="ctr"/>
            <a:endParaRPr lang="en-US" sz="4000"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1981201"/>
            <a:ext cx="7772400" cy="4648200"/>
          </a:xfrm>
        </p:spPr>
        <p:txBody>
          <a:bodyPr/>
          <a:lstStyle/>
          <a:p>
            <a:r>
              <a:rPr lang="en-US" b="1" dirty="0" smtClean="0"/>
              <a:t>          </a:t>
            </a:r>
            <a:r>
              <a:rPr lang="en-US" b="1" dirty="0" err="1" smtClean="0"/>
              <a:t>Bubbl.us</a:t>
            </a:r>
            <a:r>
              <a:rPr lang="en-US" b="1" dirty="0" smtClean="0"/>
              <a:t> </a:t>
            </a:r>
            <a:endParaRPr lang="en-US" b="1" dirty="0"/>
          </a:p>
        </p:txBody>
      </p:sp>
      <p:pic>
        <p:nvPicPr>
          <p:cNvPr id="1026" name="Picture 2" descr="C:\Users\Amy\AppData\Local\Microsoft\Windows\Temporary Internet Files\Content.IE5\Y856JA7H\dweo_New-Sheet.jpg"/>
          <p:cNvPicPr>
            <a:picLocks noChangeAspect="1" noChangeArrowheads="1"/>
          </p:cNvPicPr>
          <p:nvPr/>
        </p:nvPicPr>
        <p:blipFill>
          <a:blip r:embed="rId2" cstate="print"/>
          <a:srcRect/>
          <a:stretch>
            <a:fillRect/>
          </a:stretch>
        </p:blipFill>
        <p:spPr bwMode="auto">
          <a:xfrm>
            <a:off x="2590800" y="1780762"/>
            <a:ext cx="4089780" cy="4458114"/>
          </a:xfrm>
          <a:prstGeom prst="rect">
            <a:avLst/>
          </a:prstGeom>
          <a:noFill/>
        </p:spPr>
      </p:pic>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Podcasting and Jing </a:t>
            </a:r>
            <a:endParaRPr lang="en-US" dirty="0"/>
          </a:p>
        </p:txBody>
      </p:sp>
      <p:sp>
        <p:nvSpPr>
          <p:cNvPr id="5" name="Content Placeholder 4"/>
          <p:cNvSpPr>
            <a:spLocks noGrp="1"/>
          </p:cNvSpPr>
          <p:nvPr>
            <p:ph idx="1"/>
          </p:nvPr>
        </p:nvSpPr>
        <p:spPr/>
        <p:txBody>
          <a:bodyPr>
            <a:normAutofit lnSpcReduction="10000"/>
          </a:bodyPr>
          <a:lstStyle/>
          <a:p>
            <a:r>
              <a:rPr lang="en-US" dirty="0" smtClean="0"/>
              <a:t>Download Audacity </a:t>
            </a:r>
          </a:p>
          <a:p>
            <a:pPr lvl="1"/>
            <a:r>
              <a:rPr lang="en-US" dirty="0" smtClean="0">
                <a:hlinkClick r:id="rId2"/>
              </a:rPr>
              <a:t>www.audacity.com</a:t>
            </a:r>
            <a:r>
              <a:rPr lang="en-US" dirty="0" smtClean="0"/>
              <a:t> </a:t>
            </a:r>
          </a:p>
          <a:p>
            <a:r>
              <a:rPr lang="en-US" dirty="0" smtClean="0"/>
              <a:t>Download I-Tunes Player (will convert to MP3’s) or  you can install LAME file</a:t>
            </a:r>
          </a:p>
          <a:p>
            <a:r>
              <a:rPr lang="en-US" dirty="0" smtClean="0"/>
              <a:t>Create instructional how-to’s </a:t>
            </a:r>
          </a:p>
          <a:p>
            <a:r>
              <a:rPr lang="en-US" dirty="0" smtClean="0"/>
              <a:t>Can also use Jing to create video how-to’s from desk top. </a:t>
            </a:r>
          </a:p>
          <a:p>
            <a:pPr lvl="1"/>
            <a:r>
              <a:rPr lang="en-US" dirty="0" smtClean="0">
                <a:hlinkClick r:id="rId3"/>
              </a:rPr>
              <a:t>http://</a:t>
            </a:r>
            <a:r>
              <a:rPr lang="en-US" smtClean="0">
                <a:hlinkClick r:id="rId3"/>
              </a:rPr>
              <a:t>www.techsmith.com/jing/</a:t>
            </a:r>
            <a:r>
              <a:rPr lang="en-US" smtClean="0"/>
              <a:t> </a:t>
            </a:r>
            <a:endParaRPr lang="en-US" dirty="0"/>
          </a:p>
        </p:txBody>
      </p:sp>
    </p:spTree>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Jing </a:t>
            </a:r>
            <a:endParaRPr lang="en-US" dirty="0"/>
          </a:p>
        </p:txBody>
      </p:sp>
      <p:sp>
        <p:nvSpPr>
          <p:cNvPr id="3" name="Content Placeholder 2"/>
          <p:cNvSpPr>
            <a:spLocks noGrp="1"/>
          </p:cNvSpPr>
          <p:nvPr>
            <p:ph idx="1"/>
          </p:nvPr>
        </p:nvSpPr>
        <p:spPr/>
        <p:txBody>
          <a:bodyPr/>
          <a:lstStyle/>
          <a:p>
            <a:r>
              <a:rPr lang="en-US" dirty="0" smtClean="0">
                <a:hlinkClick r:id="rId2"/>
              </a:rPr>
              <a:t>www.techsmith.com-</a:t>
            </a:r>
            <a:r>
              <a:rPr lang="en-US" dirty="0" smtClean="0"/>
              <a:t> Free 5 min videos of instruction! Great for absent students!</a:t>
            </a:r>
          </a:p>
          <a:p>
            <a:endParaRPr lang="en-US" dirty="0" smtClean="0"/>
          </a:p>
          <a:p>
            <a:r>
              <a:rPr lang="en-US" dirty="0" smtClean="0"/>
              <a:t>Example: </a:t>
            </a:r>
          </a:p>
          <a:p>
            <a:r>
              <a:rPr lang="en-US" smtClean="0">
                <a:hlinkClick r:id="rId3"/>
              </a:rPr>
              <a:t>http://screencast.com/t/8xLFmMoT</a:t>
            </a:r>
            <a:r>
              <a:rPr lang="en-US" smtClean="0"/>
              <a:t> </a:t>
            </a:r>
            <a:endParaRPr lang="en-US" dirty="0"/>
          </a:p>
        </p:txBody>
      </p:sp>
    </p:spTree>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95400" y="1752600"/>
            <a:ext cx="7696200" cy="4495800"/>
          </a:xfrm>
        </p:spPr>
        <p:txBody>
          <a:bodyPr/>
          <a:lstStyle/>
          <a:p>
            <a:r>
              <a:rPr lang="en-US" sz="3600" b="1" dirty="0" smtClean="0"/>
              <a:t>English Companion Ning- </a:t>
            </a:r>
            <a:r>
              <a:rPr lang="en-US" sz="3600" dirty="0" smtClean="0">
                <a:hlinkClick r:id="rId2"/>
              </a:rPr>
              <a:t>http://englishcompanion.ning.com/</a:t>
            </a:r>
            <a:endParaRPr lang="en-US" sz="3600" dirty="0" smtClean="0"/>
          </a:p>
          <a:p>
            <a:r>
              <a:rPr lang="en-US" sz="3600" b="1" dirty="0" smtClean="0"/>
              <a:t>Teaching with technology forum</a:t>
            </a:r>
          </a:p>
          <a:p>
            <a:r>
              <a:rPr lang="en-US" sz="3600" b="1" dirty="0" smtClean="0"/>
              <a:t>Using wikis and blogs in English class</a:t>
            </a:r>
          </a:p>
          <a:p>
            <a:r>
              <a:rPr lang="en-US" sz="3600" b="1" dirty="0" smtClean="0"/>
              <a:t>Free tools for English Teachers</a:t>
            </a:r>
          </a:p>
          <a:p>
            <a:endParaRPr lang="en-US" dirty="0"/>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Web 2.0?</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Interactive Web sites/tools</a:t>
            </a:r>
          </a:p>
          <a:p>
            <a:r>
              <a:rPr lang="en-US" dirty="0" smtClean="0"/>
              <a:t>Provides novelty, enhancement to instruction and/or extension to learning</a:t>
            </a:r>
          </a:p>
          <a:p>
            <a:r>
              <a:rPr lang="en-US" dirty="0" smtClean="0"/>
              <a:t>Are usually easy to use and takes some “play time” to get proficient at integration</a:t>
            </a:r>
          </a:p>
          <a:p>
            <a:r>
              <a:rPr lang="en-US" dirty="0" smtClean="0"/>
              <a:t>Most of the times your own students can become the “experts” with this tool and train others</a:t>
            </a:r>
          </a:p>
          <a:p>
            <a:r>
              <a:rPr lang="en-US" dirty="0" smtClean="0">
                <a:hlinkClick r:id="rId2"/>
              </a:rPr>
              <a:t>http://www.youtube.com/watch?v=KN11ZoDJXD4&amp;feature=player_embedded#at=167</a:t>
            </a:r>
            <a:r>
              <a:rPr lang="en-US" dirty="0" smtClean="0"/>
              <a:t> Video</a:t>
            </a:r>
          </a:p>
          <a:p>
            <a:endParaRPr lang="en-US" dirty="0"/>
          </a:p>
        </p:txBody>
      </p:sp>
    </p:spTree>
    <p:extLst>
      <p:ext uri="{BB962C8B-B14F-4D97-AF65-F5344CB8AC3E}">
        <p14:creationId xmlns="" xmlns:p14="http://schemas.microsoft.com/office/powerpoint/2010/main" val="2020351463"/>
      </p:ext>
    </p:extLst>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733800"/>
            <a:ext cx="8305800" cy="2035175"/>
          </a:xfrm>
        </p:spPr>
        <p:txBody>
          <a:bodyPr>
            <a:normAutofit/>
          </a:bodyPr>
          <a:lstStyle/>
          <a:p>
            <a:r>
              <a:rPr lang="en-US" dirty="0" smtClean="0">
                <a:solidFill>
                  <a:schemeClr val="tx1"/>
                </a:solidFill>
                <a:hlinkClick r:id="rId2"/>
              </a:rPr>
              <a:t>http://mscodysclass.wikispaces.com/</a:t>
            </a:r>
            <a:r>
              <a:rPr lang="en-US" dirty="0" smtClean="0">
                <a:solidFill>
                  <a:schemeClr val="tx1"/>
                </a:solidFill>
              </a:rPr>
              <a:t> </a:t>
            </a:r>
            <a:endParaRPr lang="en-US" dirty="0"/>
          </a:p>
        </p:txBody>
      </p:sp>
      <p:sp>
        <p:nvSpPr>
          <p:cNvPr id="3" name="Text Placeholder 2"/>
          <p:cNvSpPr>
            <a:spLocks noGrp="1"/>
          </p:cNvSpPr>
          <p:nvPr>
            <p:ph type="body" idx="1"/>
          </p:nvPr>
        </p:nvSpPr>
        <p:spPr>
          <a:xfrm>
            <a:off x="1066800" y="1981200"/>
            <a:ext cx="7772400" cy="1500187"/>
          </a:xfrm>
        </p:spPr>
        <p:txBody>
          <a:bodyPr/>
          <a:lstStyle/>
          <a:p>
            <a:r>
              <a:rPr lang="en-US" dirty="0" smtClean="0">
                <a:solidFill>
                  <a:schemeClr val="tx1"/>
                </a:solidFill>
                <a:latin typeface="Aharoni" pitchFamily="2" charset="-79"/>
                <a:cs typeface="Aharoni" pitchFamily="2" charset="-79"/>
              </a:rPr>
              <a:t>Visit my Wiki for all resources noted plus lots more! </a:t>
            </a:r>
            <a:endParaRPr lang="en-US" dirty="0">
              <a:solidFill>
                <a:schemeClr val="tx1"/>
              </a:solidFill>
              <a:latin typeface="Aharoni" pitchFamily="2" charset="-79"/>
              <a:cs typeface="Aharoni" pitchFamily="2" charset="-79"/>
            </a:endParaRPr>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Novelty</a:t>
            </a:r>
            <a:endParaRPr lang="en-US" dirty="0"/>
          </a:p>
        </p:txBody>
      </p:sp>
      <p:sp>
        <p:nvSpPr>
          <p:cNvPr id="5" name="Content Placeholder 4"/>
          <p:cNvSpPr>
            <a:spLocks noGrp="1"/>
          </p:cNvSpPr>
          <p:nvPr>
            <p:ph idx="1"/>
          </p:nvPr>
        </p:nvSpPr>
        <p:spPr/>
        <p:txBody>
          <a:bodyPr>
            <a:normAutofit fontScale="92500" lnSpcReduction="20000"/>
          </a:bodyPr>
          <a:lstStyle/>
          <a:p>
            <a:r>
              <a:rPr lang="en-US" dirty="0" smtClean="0"/>
              <a:t>Novelty promotes information transmission through the </a:t>
            </a:r>
            <a:r>
              <a:rPr lang="en-US" b="1" dirty="0" smtClean="0"/>
              <a:t>R</a:t>
            </a:r>
            <a:r>
              <a:rPr lang="en-US" dirty="0" smtClean="0"/>
              <a:t>eticular activating system. </a:t>
            </a:r>
          </a:p>
          <a:p>
            <a:r>
              <a:rPr lang="en-US" dirty="0" smtClean="0"/>
              <a:t>This research suggests that superior learning takes place when classroom experiences are enjoyable and relevant to students' lives, interests, and experiences.</a:t>
            </a:r>
          </a:p>
          <a:p>
            <a:pPr>
              <a:buNone/>
            </a:pPr>
            <a:endParaRPr lang="en-US" dirty="0" smtClean="0"/>
          </a:p>
          <a:p>
            <a:pPr>
              <a:buNone/>
            </a:pPr>
            <a:r>
              <a:rPr lang="en-US" sz="1400" dirty="0" smtClean="0"/>
              <a:t>Cited: Willis, Judy. “The Neuroscience of Joyful Education”. ASCD. Retrieved from http://www.ascd.org/publications/educational-leadership/summer07/vol64/num09/The-Neuroscience-of-Joyful-Education.aspx</a:t>
            </a:r>
          </a:p>
          <a:p>
            <a:endParaRPr lang="en-US" dirty="0"/>
          </a:p>
        </p:txBody>
      </p:sp>
    </p:spTree>
    <p:extLst>
      <p:ext uri="{BB962C8B-B14F-4D97-AF65-F5344CB8AC3E}">
        <p14:creationId xmlns="" xmlns:p14="http://schemas.microsoft.com/office/powerpoint/2010/main" val="2079406853"/>
      </p:ext>
    </p:extLst>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Novelty with Web Tools</a:t>
            </a:r>
            <a:endParaRPr lang="en-US" dirty="0"/>
          </a:p>
        </p:txBody>
      </p:sp>
      <p:sp>
        <p:nvSpPr>
          <p:cNvPr id="5" name="Content Placeholder 4"/>
          <p:cNvSpPr>
            <a:spLocks noGrp="1"/>
          </p:cNvSpPr>
          <p:nvPr>
            <p:ph idx="1"/>
          </p:nvPr>
        </p:nvSpPr>
        <p:spPr/>
        <p:txBody>
          <a:bodyPr>
            <a:normAutofit/>
          </a:bodyPr>
          <a:lstStyle/>
          <a:p>
            <a:r>
              <a:rPr lang="en-US" sz="1400" dirty="0" smtClean="0">
                <a:hlinkClick r:id="rId2"/>
              </a:rPr>
              <a:t>www.voki.com</a:t>
            </a:r>
            <a:r>
              <a:rPr lang="en-US" sz="1400" dirty="0" smtClean="0"/>
              <a:t> </a:t>
            </a:r>
          </a:p>
          <a:p>
            <a:pPr>
              <a:buNone/>
            </a:pPr>
            <a:r>
              <a:rPr lang="en-US" sz="1400" dirty="0" smtClean="0"/>
              <a:t>Offers lesson plans too!- search grade 8 Lang Arts</a:t>
            </a:r>
          </a:p>
          <a:p>
            <a:r>
              <a:rPr lang="en-US" sz="1400" u="sng" dirty="0" smtClean="0">
                <a:hlinkClick r:id="rId3"/>
              </a:rPr>
              <a:t>http://blabberize.com/</a:t>
            </a:r>
            <a:r>
              <a:rPr lang="en-US" sz="1400" dirty="0" smtClean="0"/>
              <a:t> </a:t>
            </a:r>
          </a:p>
          <a:p>
            <a:r>
              <a:rPr lang="en-US" sz="1400" dirty="0" smtClean="0">
                <a:hlinkClick r:id="rId4"/>
              </a:rPr>
              <a:t>www.wallwisher.com</a:t>
            </a:r>
            <a:r>
              <a:rPr lang="en-US" sz="1400" dirty="0" smtClean="0"/>
              <a:t> </a:t>
            </a:r>
          </a:p>
          <a:p>
            <a:pPr lvl="1"/>
            <a:r>
              <a:rPr lang="en-US" sz="1400" dirty="0" smtClean="0">
                <a:hlinkClick r:id="rId5"/>
              </a:rPr>
              <a:t>http://www.wallwisher.com/wall/codya1</a:t>
            </a:r>
            <a:r>
              <a:rPr lang="en-US" sz="1400" dirty="0" smtClean="0"/>
              <a:t>  (education)</a:t>
            </a:r>
          </a:p>
          <a:p>
            <a:r>
              <a:rPr lang="en-US" sz="1400" dirty="0" smtClean="0">
                <a:hlinkClick r:id="rId6"/>
              </a:rPr>
              <a:t>http://www.fodey.com/generators/newspaper/snippet.asp</a:t>
            </a:r>
            <a:r>
              <a:rPr lang="en-US" sz="1400" dirty="0" smtClean="0"/>
              <a:t>   Cool flash items and Newspaper generator </a:t>
            </a:r>
          </a:p>
          <a:p>
            <a:endParaRPr lang="en-US" dirty="0" smtClean="0"/>
          </a:p>
          <a:p>
            <a:endParaRPr lang="en-US" dirty="0" smtClean="0"/>
          </a:p>
          <a:p>
            <a:endParaRPr lang="en-US" dirty="0"/>
          </a:p>
        </p:txBody>
      </p:sp>
      <p:pic>
        <p:nvPicPr>
          <p:cNvPr id="1026" name="Picture 2" descr="C:\Users\Amy\AppData\Local\Microsoft\Windows\Temporary Internet Files\Content.IE5\0OSYZ1DP\newspaper.jpg"/>
          <p:cNvPicPr>
            <a:picLocks noChangeAspect="1" noChangeArrowheads="1"/>
          </p:cNvPicPr>
          <p:nvPr/>
        </p:nvPicPr>
        <p:blipFill>
          <a:blip r:embed="rId7" cstate="print"/>
          <a:srcRect/>
          <a:stretch>
            <a:fillRect/>
          </a:stretch>
        </p:blipFill>
        <p:spPr bwMode="auto">
          <a:xfrm>
            <a:off x="3886200" y="3314700"/>
            <a:ext cx="4699000" cy="3543300"/>
          </a:xfrm>
          <a:prstGeom prst="rect">
            <a:avLst/>
          </a:prstGeom>
          <a:noFill/>
        </p:spPr>
      </p:pic>
    </p:spTree>
    <p:extLst>
      <p:ext uri="{BB962C8B-B14F-4D97-AF65-F5344CB8AC3E}">
        <p14:creationId xmlns="" xmlns:p14="http://schemas.microsoft.com/office/powerpoint/2010/main" val="1083268765"/>
      </p:ext>
    </p:extLst>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hlinkClick r:id="rId2"/>
              </a:rPr>
              <a:t>http://ngrams.googlelabs.com/</a:t>
            </a:r>
            <a:r>
              <a:rPr lang="en-US" dirty="0" smtClean="0"/>
              <a:t>  Graphs words by commonality of use = Web 2.0 </a:t>
            </a:r>
          </a:p>
          <a:p>
            <a:endParaRPr lang="en-US" dirty="0" smtClean="0"/>
          </a:p>
          <a:p>
            <a:r>
              <a:rPr lang="en-US" dirty="0" smtClean="0"/>
              <a:t>Others? Share out</a:t>
            </a:r>
          </a:p>
          <a:p>
            <a:endParaRPr lang="en-US" dirty="0"/>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Wikis and Blogs </a:t>
            </a:r>
            <a:endParaRPr lang="en-US" dirty="0"/>
          </a:p>
        </p:txBody>
      </p:sp>
      <p:sp>
        <p:nvSpPr>
          <p:cNvPr id="5" name="Content Placeholder 4"/>
          <p:cNvSpPr>
            <a:spLocks noGrp="1"/>
          </p:cNvSpPr>
          <p:nvPr>
            <p:ph idx="1"/>
          </p:nvPr>
        </p:nvSpPr>
        <p:spPr/>
        <p:txBody>
          <a:bodyPr>
            <a:normAutofit fontScale="92500" lnSpcReduction="10000"/>
          </a:bodyPr>
          <a:lstStyle/>
          <a:p>
            <a:r>
              <a:rPr lang="en-US" dirty="0" smtClean="0"/>
              <a:t>Blogs are like a journal or a webpage of information.  </a:t>
            </a:r>
          </a:p>
          <a:p>
            <a:r>
              <a:rPr lang="en-US" dirty="0" smtClean="0"/>
              <a:t>Wikis are more collaborative in nature. </a:t>
            </a:r>
          </a:p>
          <a:p>
            <a:r>
              <a:rPr lang="en-US" dirty="0" smtClean="0"/>
              <a:t>Pros/cons to both</a:t>
            </a:r>
          </a:p>
          <a:p>
            <a:r>
              <a:rPr lang="en-US" dirty="0" smtClean="0"/>
              <a:t>Mine: </a:t>
            </a:r>
            <a:r>
              <a:rPr lang="en-US" dirty="0" smtClean="0">
                <a:hlinkClick r:id="rId2"/>
              </a:rPr>
              <a:t>http://wv.kyschools.us/students/middleschool/eighth/cody/Pages/default.aspx</a:t>
            </a:r>
            <a:r>
              <a:rPr lang="en-US" dirty="0" smtClean="0"/>
              <a:t> </a:t>
            </a:r>
          </a:p>
          <a:p>
            <a:r>
              <a:rPr lang="en-US" dirty="0" smtClean="0"/>
              <a:t>Share out- how have you used these tools? </a:t>
            </a:r>
          </a:p>
          <a:p>
            <a:endParaRPr lang="en-US" dirty="0"/>
          </a:p>
        </p:txBody>
      </p:sp>
    </p:spTree>
    <p:extLst>
      <p:ext uri="{BB962C8B-B14F-4D97-AF65-F5344CB8AC3E}">
        <p14:creationId xmlns="" xmlns:p14="http://schemas.microsoft.com/office/powerpoint/2010/main" val="3158058420"/>
      </p:ext>
    </p:extLst>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Using the Cell Phone </a:t>
            </a:r>
            <a:endParaRPr lang="en-US" dirty="0"/>
          </a:p>
        </p:txBody>
      </p:sp>
      <p:sp>
        <p:nvSpPr>
          <p:cNvPr id="5" name="Content Placeholder 4"/>
          <p:cNvSpPr>
            <a:spLocks noGrp="1"/>
          </p:cNvSpPr>
          <p:nvPr>
            <p:ph idx="1"/>
          </p:nvPr>
        </p:nvSpPr>
        <p:spPr/>
        <p:txBody>
          <a:bodyPr/>
          <a:lstStyle/>
          <a:p>
            <a:pPr algn="ctr"/>
            <a:r>
              <a:rPr lang="en-US" dirty="0" smtClean="0">
                <a:hlinkClick r:id="rId2"/>
              </a:rPr>
              <a:t>www.polleverywhere.com</a:t>
            </a:r>
            <a:endParaRPr lang="en-US" dirty="0" smtClean="0"/>
          </a:p>
          <a:p>
            <a:pPr algn="ctr"/>
            <a:r>
              <a:rPr lang="en-US" dirty="0" smtClean="0">
                <a:hlinkClick r:id="rId3" action="ppaction://hlinksldjump"/>
              </a:rPr>
              <a:t>XX</a:t>
            </a:r>
            <a:endParaRPr lang="en-US" dirty="0" smtClean="0"/>
          </a:p>
          <a:p>
            <a:pPr algn="ctr"/>
            <a:r>
              <a:rPr lang="en-US" smtClean="0">
                <a:hlinkClick r:id="rId4"/>
              </a:rPr>
              <a:t>http://www.polleverywhere.com/multiple_choice_polls/LTE2MjU1MjMyMjQ</a:t>
            </a:r>
            <a:endParaRPr lang="en-US" dirty="0" smtClean="0">
              <a:hlinkClick r:id="rId4"/>
            </a:endParaRPr>
          </a:p>
          <a:p>
            <a:pPr algn="ctr"/>
            <a:r>
              <a:rPr lang="en-US" dirty="0" smtClean="0">
                <a:hlinkClick r:id="rId4"/>
              </a:rPr>
              <a:t>www.studyboost.com</a:t>
            </a:r>
            <a:r>
              <a:rPr lang="en-US" dirty="0" smtClean="0"/>
              <a:t> </a:t>
            </a:r>
            <a:r>
              <a:rPr lang="en-US" dirty="0" smtClean="0">
                <a:hlinkClick r:id="rId5" action="ppaction://hlinksldjump"/>
              </a:rPr>
              <a:t>XX</a:t>
            </a:r>
            <a:endParaRPr lang="en-US" dirty="0" smtClean="0"/>
          </a:p>
        </p:txBody>
      </p:sp>
    </p:spTree>
    <p:extLst>
      <p:ext uri="{BB962C8B-B14F-4D97-AF65-F5344CB8AC3E}">
        <p14:creationId xmlns="" xmlns:p14="http://schemas.microsoft.com/office/powerpoint/2010/main" val="2275247607"/>
      </p:ext>
    </p:extLst>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cstate="print"/>
          <a:srcRect/>
          <a:stretch>
            <a:fillRect/>
          </a:stretch>
        </p:blipFill>
        <p:spPr bwMode="auto">
          <a:xfrm>
            <a:off x="208788" y="0"/>
            <a:ext cx="8935212" cy="6248400"/>
          </a:xfrm>
          <a:prstGeom prst="rect">
            <a:avLst/>
          </a:prstGeom>
          <a:noFill/>
          <a:ln w="9525">
            <a:noFill/>
            <a:miter lim="800000"/>
            <a:headEnd/>
            <a:tailEnd/>
          </a:ln>
        </p:spPr>
      </p:pic>
      <p:sp>
        <p:nvSpPr>
          <p:cNvPr id="5" name="Rectangle 4"/>
          <p:cNvSpPr/>
          <p:nvPr/>
        </p:nvSpPr>
        <p:spPr>
          <a:xfrm>
            <a:off x="457200" y="6211669"/>
            <a:ext cx="4572000" cy="646331"/>
          </a:xfrm>
          <a:prstGeom prst="rect">
            <a:avLst/>
          </a:prstGeom>
        </p:spPr>
        <p:txBody>
          <a:bodyPr>
            <a:spAutoFit/>
          </a:bodyPr>
          <a:lstStyle/>
          <a:p>
            <a:r>
              <a:rPr lang="en-US" b="1" dirty="0" smtClean="0">
                <a:solidFill>
                  <a:srgbClr val="FF0000"/>
                </a:solidFill>
              </a:rPr>
              <a:t>http://www.polleverywhere.com/multiple_choice_polls/LTE2MjU1MjMyMjQ</a:t>
            </a:r>
            <a:endParaRPr lang="en-US" b="1" dirty="0">
              <a:solidFill>
                <a:srgbClr val="FF0000"/>
              </a:solidFill>
            </a:endParaRPr>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vmware-host\Shared Folders\Desktop\Picture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72110" y="1417637"/>
            <a:ext cx="8020050" cy="4230211"/>
          </a:xfrm>
          <a:prstGeom prst="rect">
            <a:avLst/>
          </a:prstGeom>
          <a:noFill/>
          <a:extLst>
            <a:ext uri="{909E8E84-426E-40DD-AFC4-6F175D3DCCD1}">
              <a14:hiddenFill xmlns="" xmlns:a14="http://schemas.microsoft.com/office/drawing/2010/main">
                <a:solidFill>
                  <a:srgbClr val="FFFFFF"/>
                </a:solidFill>
              </a14:hiddenFill>
            </a:ext>
          </a:extLst>
        </p:spPr>
      </p:pic>
      <p:pic>
        <p:nvPicPr>
          <p:cNvPr id="1029" name="Picture 5" descr="\\vmware-host\Shared Folders\Desktop\Picture2.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720964" y="3380453"/>
            <a:ext cx="2400300" cy="3448050"/>
          </a:xfrm>
          <a:prstGeom prst="rect">
            <a:avLst/>
          </a:prstGeom>
          <a:noFill/>
          <a:extLst>
            <a:ext uri="{909E8E84-426E-40DD-AFC4-6F175D3DCCD1}">
              <a14:hiddenFill xmlns="" xmlns:a14="http://schemas.microsoft.com/office/drawing/2010/main">
                <a:solidFill>
                  <a:srgbClr val="FFFFFF"/>
                </a:solidFill>
              </a14:hiddenFill>
            </a:ext>
          </a:extLst>
        </p:spPr>
      </p:pic>
      <p:sp>
        <p:nvSpPr>
          <p:cNvPr id="3074" name="Title 1"/>
          <p:cNvSpPr>
            <a:spLocks noGrp="1"/>
          </p:cNvSpPr>
          <p:nvPr>
            <p:ph type="title"/>
          </p:nvPr>
        </p:nvSpPr>
        <p:spPr/>
        <p:txBody>
          <a:bodyPr/>
          <a:lstStyle/>
          <a:p>
            <a:r>
              <a:rPr lang="en-US" dirty="0" smtClean="0"/>
              <a:t>How To Vote via Texting</a:t>
            </a:r>
          </a:p>
        </p:txBody>
      </p:sp>
      <p:sp>
        <p:nvSpPr>
          <p:cNvPr id="3076" name="TextBox 5"/>
          <p:cNvSpPr txBox="1">
            <a:spLocks noChangeArrowheads="1"/>
          </p:cNvSpPr>
          <p:nvPr/>
        </p:nvSpPr>
        <p:spPr bwMode="auto">
          <a:xfrm>
            <a:off x="1028700" y="5911850"/>
            <a:ext cx="5810250" cy="922338"/>
          </a:xfrm>
          <a:prstGeom prst="rect">
            <a:avLst/>
          </a:prstGeom>
          <a:noFill/>
          <a:ln w="9525">
            <a:noFill/>
            <a:miter lim="800000"/>
            <a:headEnd/>
            <a:tailEnd/>
          </a:ln>
        </p:spPr>
        <p:txBody>
          <a:bodyPr wrap="none">
            <a:spAutoFit/>
          </a:bodyPr>
          <a:lstStyle/>
          <a:p>
            <a:pPr marL="342900" indent="-342900">
              <a:buFont typeface="Calibri" pitchFamily="34" charset="0"/>
              <a:buAutoNum type="arabicPeriod"/>
            </a:pPr>
            <a:r>
              <a:rPr lang="en-US" dirty="0">
                <a:latin typeface="Calibri" pitchFamily="34" charset="0"/>
              </a:rPr>
              <a:t>Standard texting rates only (worst </a:t>
            </a:r>
            <a:r>
              <a:rPr lang="en-US" dirty="0" smtClean="0">
                <a:latin typeface="Calibri" pitchFamily="34" charset="0"/>
              </a:rPr>
              <a:t>case US $0.20</a:t>
            </a:r>
            <a:r>
              <a:rPr lang="en-US" dirty="0">
                <a:latin typeface="Calibri" pitchFamily="34" charset="0"/>
              </a:rPr>
              <a:t>)</a:t>
            </a:r>
          </a:p>
          <a:p>
            <a:pPr marL="342900" indent="-342900">
              <a:buFont typeface="Calibri" pitchFamily="34" charset="0"/>
              <a:buAutoNum type="arabicPeriod"/>
            </a:pPr>
            <a:r>
              <a:rPr lang="en-US" dirty="0">
                <a:latin typeface="Calibri" pitchFamily="34" charset="0"/>
              </a:rPr>
              <a:t>We have no access to your phone number</a:t>
            </a:r>
          </a:p>
          <a:p>
            <a:pPr marL="342900" indent="-342900">
              <a:buFont typeface="Calibri" pitchFamily="34" charset="0"/>
              <a:buAutoNum type="arabicPeriod"/>
            </a:pPr>
            <a:r>
              <a:rPr lang="en-US" dirty="0">
                <a:latin typeface="Calibri" pitchFamily="34" charset="0"/>
              </a:rPr>
              <a:t>Capitalization doesn’t matter, but spaces and spelling do</a:t>
            </a:r>
          </a:p>
        </p:txBody>
      </p:sp>
      <p:sp>
        <p:nvSpPr>
          <p:cNvPr id="3077" name="TextBox 6"/>
          <p:cNvSpPr txBox="1">
            <a:spLocks noChangeArrowheads="1"/>
          </p:cNvSpPr>
          <p:nvPr/>
        </p:nvSpPr>
        <p:spPr bwMode="auto">
          <a:xfrm>
            <a:off x="387350" y="6207125"/>
            <a:ext cx="592138" cy="369888"/>
          </a:xfrm>
          <a:prstGeom prst="rect">
            <a:avLst/>
          </a:prstGeom>
          <a:noFill/>
          <a:ln w="9525">
            <a:noFill/>
            <a:miter lim="800000"/>
            <a:headEnd/>
            <a:tailEnd/>
          </a:ln>
        </p:spPr>
        <p:txBody>
          <a:bodyPr wrap="none">
            <a:spAutoFit/>
          </a:bodyPr>
          <a:lstStyle/>
          <a:p>
            <a:r>
              <a:rPr lang="en-US" b="1">
                <a:latin typeface="Calibri" pitchFamily="34" charset="0"/>
              </a:rPr>
              <a:t>TIPS</a:t>
            </a:r>
          </a:p>
        </p:txBody>
      </p:sp>
      <p:cxnSp>
        <p:nvCxnSpPr>
          <p:cNvPr id="9" name="Straight Connector 8"/>
          <p:cNvCxnSpPr/>
          <p:nvPr/>
        </p:nvCxnSpPr>
        <p:spPr>
          <a:xfrm rot="5400000">
            <a:off x="688975" y="6361113"/>
            <a:ext cx="627063" cy="1587"/>
          </a:xfrm>
          <a:prstGeom prst="line">
            <a:avLst/>
          </a:prstGeom>
        </p:spPr>
        <p:style>
          <a:lnRef idx="2">
            <a:schemeClr val="accent1"/>
          </a:lnRef>
          <a:fillRef idx="0">
            <a:schemeClr val="accent1"/>
          </a:fillRef>
          <a:effectRef idx="1">
            <a:schemeClr val="accent1"/>
          </a:effectRef>
          <a:fontRef idx="minor">
            <a:schemeClr val="tx1"/>
          </a:fontRef>
        </p:style>
      </p:cxnSp>
      <p:sp>
        <p:nvSpPr>
          <p:cNvPr id="3080" name="TextBox 30"/>
          <p:cNvSpPr txBox="1">
            <a:spLocks noChangeArrowheads="1"/>
          </p:cNvSpPr>
          <p:nvPr/>
        </p:nvSpPr>
        <p:spPr bwMode="auto">
          <a:xfrm rot="2059704">
            <a:off x="6754168" y="1725613"/>
            <a:ext cx="1971675" cy="646112"/>
          </a:xfrm>
          <a:prstGeom prst="rect">
            <a:avLst/>
          </a:prstGeom>
          <a:noFill/>
          <a:ln w="9525">
            <a:noFill/>
            <a:miter lim="800000"/>
            <a:headEnd/>
            <a:tailEnd/>
          </a:ln>
        </p:spPr>
        <p:txBody>
          <a:bodyPr wrap="none">
            <a:spAutoFit/>
          </a:bodyPr>
          <a:lstStyle/>
          <a:p>
            <a:r>
              <a:rPr lang="en-US" sz="3600" dirty="0">
                <a:solidFill>
                  <a:srgbClr val="00B050"/>
                </a:solidFill>
                <a:latin typeface="Calibri" pitchFamily="34" charset="0"/>
              </a:rPr>
              <a:t>EXAMPLE</a:t>
            </a:r>
          </a:p>
        </p:txBody>
      </p:sp>
      <p:sp>
        <p:nvSpPr>
          <p:cNvPr id="40" name="Rectangle 39"/>
          <p:cNvSpPr/>
          <p:nvPr/>
        </p:nvSpPr>
        <p:spPr>
          <a:xfrm>
            <a:off x="1028700" y="2346960"/>
            <a:ext cx="1318260" cy="2636520"/>
          </a:xfrm>
          <a:prstGeom prst="rect">
            <a:avLst/>
          </a:prstGeom>
          <a:ln w="76200">
            <a:solidFill>
              <a:srgbClr val="00B050"/>
            </a:solidFill>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39" name="Straight Connector 38"/>
          <p:cNvCxnSpPr>
            <a:stCxn id="40" idx="3"/>
          </p:cNvCxnSpPr>
          <p:nvPr/>
        </p:nvCxnSpPr>
        <p:spPr>
          <a:xfrm>
            <a:off x="2346960" y="3665220"/>
            <a:ext cx="4491990" cy="1657668"/>
          </a:xfrm>
          <a:prstGeom prst="line">
            <a:avLst/>
          </a:prstGeom>
          <a:ln w="76200">
            <a:solidFill>
              <a:srgbClr val="00B050"/>
            </a:solidFill>
            <a:tailEnd type="triangle" w="med" len="lg"/>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4775638" y="1857534"/>
            <a:ext cx="773824" cy="333873"/>
          </a:xfrm>
          <a:prstGeom prst="rect">
            <a:avLst/>
          </a:prstGeom>
          <a:ln w="76200">
            <a:solidFill>
              <a:srgbClr val="00B050"/>
            </a:solidFill>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6" name="Straight Connector 15"/>
          <p:cNvCxnSpPr/>
          <p:nvPr/>
        </p:nvCxnSpPr>
        <p:spPr>
          <a:xfrm>
            <a:off x="5274091" y="2191407"/>
            <a:ext cx="1867688" cy="2302647"/>
          </a:xfrm>
          <a:prstGeom prst="line">
            <a:avLst/>
          </a:prstGeom>
          <a:ln w="76200">
            <a:solidFill>
              <a:srgbClr val="00B050"/>
            </a:solidFill>
            <a:tailEnd type="triangle" w="med" len="lg"/>
          </a:ln>
        </p:spPr>
        <p:style>
          <a:lnRef idx="2">
            <a:schemeClr val="accent1"/>
          </a:lnRef>
          <a:fillRef idx="0">
            <a:schemeClr val="accent1"/>
          </a:fillRef>
          <a:effectRef idx="1">
            <a:schemeClr val="accent1"/>
          </a:effectRef>
          <a:fontRef idx="minor">
            <a:schemeClr val="tx1"/>
          </a:fontRef>
        </p:style>
      </p:cxnSp>
    </p:spTree>
  </p:cSld>
  <p:clrMapOvr>
    <a:masterClrMapping/>
  </p:clrMapOvr>
  <p:transition>
    <p:random/>
  </p:transition>
  <p:timing>
    <p:tnLst>
      <p:par>
        <p:cTn id="1" dur="indefinite" restart="never" nodeType="tmRoot"/>
      </p:par>
    </p:tnLst>
  </p:timing>
</p:sld>
</file>

<file path=ppt/theme/theme1.xml><?xml version="1.0" encoding="utf-8"?>
<a:theme xmlns:a="http://schemas.openxmlformats.org/drawingml/2006/main" name="TS10188134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CDD80FE-421B-4B96-8B15-1459F021BD2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TS101881345</Template>
  <TotalTime>3147</TotalTime>
  <Words>653</Words>
  <Application>Microsoft Office PowerPoint</Application>
  <PresentationFormat>On-screen Show (4:3)</PresentationFormat>
  <Paragraphs>110</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TS101881345</vt:lpstr>
      <vt:lpstr>Web 2.0 for Classroom Teachers </vt:lpstr>
      <vt:lpstr>What is Web 2.0?</vt:lpstr>
      <vt:lpstr>Novelty</vt:lpstr>
      <vt:lpstr>Novelty with Web Tools</vt:lpstr>
      <vt:lpstr>Slide 5</vt:lpstr>
      <vt:lpstr>Wikis and Blogs </vt:lpstr>
      <vt:lpstr>Using the Cell Phone </vt:lpstr>
      <vt:lpstr>Slide 8</vt:lpstr>
      <vt:lpstr>How To Vote via Texting</vt:lpstr>
      <vt:lpstr>Study Boost Snapshot-</vt:lpstr>
      <vt:lpstr>Slide 11</vt:lpstr>
      <vt:lpstr>Wordle Examples</vt:lpstr>
      <vt:lpstr>Slide 13</vt:lpstr>
      <vt:lpstr>Slide 14</vt:lpstr>
      <vt:lpstr>Slide 15</vt:lpstr>
      <vt:lpstr>Slide 16</vt:lpstr>
      <vt:lpstr>Podcasting and Jing </vt:lpstr>
      <vt:lpstr>Jing </vt:lpstr>
      <vt:lpstr>Slide 19</vt:lpstr>
      <vt:lpstr>http://mscodysclass.wikispaces.com/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 2.0 for Classroom Teachers</dc:title>
  <dc:creator>Amy</dc:creator>
  <cp:lastModifiedBy>Amy</cp:lastModifiedBy>
  <cp:revision>82</cp:revision>
  <dcterms:created xsi:type="dcterms:W3CDTF">2011-06-22T17:24:16Z</dcterms:created>
  <dcterms:modified xsi:type="dcterms:W3CDTF">2012-02-17T12:15:18Z</dcterms:modified>
  <cp:category>2010 technology computers</cp:category>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TC101881345</vt:lpwstr>
  </property>
</Properties>
</file>